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slideMasters/slideMaster20.xml" ContentType="application/vnd.openxmlformats-officedocument.presentationml.slideMaster+xml"/>
  <Override PartName="/ppt/slides/slide20.xml" ContentType="application/vnd.openxmlformats-officedocument.presentationml.slide+xml"/>
  <Override PartName="/ppt/slideMasters/slideMaster21.xml" ContentType="application/vnd.openxmlformats-officedocument.presentationml.slideMaster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notesMasterIdLst>
    <p:notesMasterId r:id="rId23"/>
  </p:notesMasterIdLst>
  <p:sldSz cx="14630400" cy="8229600"/>
  <p:notesSz cx="8229600" cy="14630400"/>
  <p:embeddedFontLst>
    <p:embeddedFont>
      <p:font typeface="Alice"/>
      <p:regular r:id="rId28"/>
    </p:embeddedFont>
    <p:embeddedFont>
      <p:font typeface="Alice"/>
      <p:regular r:id="rId29"/>
    </p:embeddedFont>
    <p:embeddedFont>
      <p:font typeface="Lora"/>
      <p:regular r:id="rId30"/>
    </p:embeddedFont>
    <p:embeddedFont>
      <p:font typeface="Lora"/>
      <p:regular r:id="rId31"/>
    </p:embeddedFont>
    <p:embeddedFont>
      <p:font typeface="Lora"/>
      <p:regular r:id="rId32"/>
    </p:embeddedFont>
    <p:embeddedFont>
      <p:font typeface="Lora"/>
      <p:regular r:id="rId33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notesMaster" Target="notesMasters/notesMaster1.xml"/><Relationship Id="rId24" Type="http://schemas.openxmlformats.org/officeDocument/2006/relationships/presProps" Target="presProps.xml"/><Relationship Id="rId25" Type="http://schemas.openxmlformats.org/officeDocument/2006/relationships/viewProps" Target="viewProps.xml"/><Relationship Id="rId26" Type="http://schemas.openxmlformats.org/officeDocument/2006/relationships/theme" Target="theme/theme1.xml"/><Relationship Id="rId27" Type="http://schemas.openxmlformats.org/officeDocument/2006/relationships/tableStyles" Target="tableStyles.xml"/><Relationship Id="rId28" Type="http://schemas.openxmlformats.org/officeDocument/2006/relationships/font" Target="fonts/font1.fntdata"/><Relationship Id="rId29" Type="http://schemas.openxmlformats.org/officeDocument/2006/relationships/font" Target="fonts/font2.fntdata"/><Relationship Id="rId30" Type="http://schemas.openxmlformats.org/officeDocument/2006/relationships/font" Target="fonts/font3.fntdata"/><Relationship Id="rId31" Type="http://schemas.openxmlformats.org/officeDocument/2006/relationships/font" Target="fonts/font4.fntdata"/><Relationship Id="rId32" Type="http://schemas.openxmlformats.org/officeDocument/2006/relationships/font" Target="fonts/font5.fntdata"/><Relationship Id="rId33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2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0.xml"/>
		</Relationships>
</file>

<file path=ppt/notesSlides/_rels/notesSlide2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1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2-1.png"/><Relationship Id="rId3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3-1.png"/><Relationship Id="rId3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4-1.png"/><Relationship Id="rId3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5-1.png"/><Relationship Id="rId3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6-1.png"/><Relationship Id="rId3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7-1.png"/><Relationship Id="rId3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8-1.png"/><Relationship Id="rId3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9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0-1.png"/><Relationship Id="rId3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1-1.png"/><Relationship Id="rId3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2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1F2D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CFBF8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slideLayout" Target="../slideLayouts/slideLayout22.xml"/><Relationship Id="rId2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1.11903" TargetMode="External"/><Relationship Id="rId1" Type="http://schemas.openxmlformats.org/officeDocument/2006/relationships/image" Target="../media/image-10-1.png"/><Relationship Id="rId2" Type="http://schemas.openxmlformats.org/officeDocument/2006/relationships/image" Target="../media/image-10-2.png"/><Relationship Id="rId4" Type="http://schemas.openxmlformats.org/officeDocument/2006/relationships/slideLayout" Target="../slideLayouts/slideLayout11.xml"/><Relationship Id="rId5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5.10601" TargetMode="External"/><Relationship Id="rId1" Type="http://schemas.openxmlformats.org/officeDocument/2006/relationships/image" Target="../media/image-11-1.png"/><Relationship Id="rId2" Type="http://schemas.openxmlformats.org/officeDocument/2006/relationships/image" Target="../media/image-11-2.png"/><Relationship Id="rId4" Type="http://schemas.openxmlformats.org/officeDocument/2006/relationships/slideLayout" Target="../slideLayouts/slideLayout12.xml"/><Relationship Id="rId5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1.11482" TargetMode="External"/><Relationship Id="rId1" Type="http://schemas.openxmlformats.org/officeDocument/2006/relationships/image" Target="../media/image-12-1.png"/><Relationship Id="rId2" Type="http://schemas.openxmlformats.org/officeDocument/2006/relationships/image" Target="../media/image-12-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9.03409" TargetMode="External"/><Relationship Id="rId1" Type="http://schemas.openxmlformats.org/officeDocument/2006/relationships/image" Target="../media/image-13-1.png"/><Relationship Id="rId2" Type="http://schemas.openxmlformats.org/officeDocument/2006/relationships/image" Target="../media/image-13-2.png"/><Relationship Id="rId4" Type="http://schemas.openxmlformats.org/officeDocument/2006/relationships/slideLayout" Target="../slideLayouts/slideLayout14.xml"/><Relationship Id="rId5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2.11520" TargetMode="External"/><Relationship Id="rId1" Type="http://schemas.openxmlformats.org/officeDocument/2006/relationships/image" Target="../media/image-14-1.png"/><Relationship Id="rId2" Type="http://schemas.openxmlformats.org/officeDocument/2006/relationships/image" Target="../media/image-14-2.png"/><Relationship Id="rId4" Type="http://schemas.openxmlformats.org/officeDocument/2006/relationships/slideLayout" Target="../slideLayouts/slideLayout15.xml"/><Relationship Id="rId5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ai.meta.com/blog/retrieval-augmented-generation-streamlining-the-creation-of-intelligent-natural-language-processing-models/" TargetMode="External"/><Relationship Id="rId1" Type="http://schemas.openxmlformats.org/officeDocument/2006/relationships/image" Target="../media/image-15-1.png"/><Relationship Id="rId2" Type="http://schemas.openxmlformats.org/officeDocument/2006/relationships/image" Target="../media/image-15-2.png"/><Relationship Id="rId4" Type="http://schemas.openxmlformats.org/officeDocument/2006/relationships/slideLayout" Target="../slideLayouts/slideLayout16.xml"/><Relationship Id="rId5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11.16452" TargetMode="External"/><Relationship Id="rId1" Type="http://schemas.openxmlformats.org/officeDocument/2006/relationships/image" Target="../media/image-16-1.png"/><Relationship Id="rId2" Type="http://schemas.openxmlformats.org/officeDocument/2006/relationships/image" Target="../media/image-16-2.png"/><Relationship Id="rId4" Type="http://schemas.openxmlformats.org/officeDocument/2006/relationships/slideLayout" Target="../slideLayouts/slideLayout17.xml"/><Relationship Id="rId5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leetcode.com/problems/accounts-merge/description" TargetMode="External"/><Relationship Id="rId4" Type="http://schemas.openxmlformats.org/officeDocument/2006/relationships/hyperlink" Target="https://leetcode.com/problems/add-two-numbers/description" TargetMode="External"/><Relationship Id="rId6" Type="http://schemas.openxmlformats.org/officeDocument/2006/relationships/hyperlink" Target="https://leetcode.com/problems/longest-substring-with-at-least-k-repeating-characters/description" TargetMode="External"/><Relationship Id="rId1" Type="http://schemas.openxmlformats.org/officeDocument/2006/relationships/image" Target="../media/image-17-1.png"/><Relationship Id="rId3" Type="http://schemas.openxmlformats.org/officeDocument/2006/relationships/image" Target="../media/image-17-2.png"/><Relationship Id="rId5" Type="http://schemas.openxmlformats.org/officeDocument/2006/relationships/image" Target="../media/image-17-3.png"/><Relationship Id="rId7" Type="http://schemas.openxmlformats.org/officeDocument/2006/relationships/slideLayout" Target="../slideLayouts/slideLayout18.xml"/><Relationship Id="rId8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404.16130" TargetMode="External"/><Relationship Id="rId4" Type="http://schemas.openxmlformats.org/officeDocument/2006/relationships/hyperlink" Target="https://arxiv.org/pdf/2404.16130" TargetMode="External"/><Relationship Id="rId1" Type="http://schemas.openxmlformats.org/officeDocument/2006/relationships/image" Target="../media/image-18-1.png"/><Relationship Id="rId2" Type="http://schemas.openxmlformats.org/officeDocument/2006/relationships/image" Target="../media/image-18-2.png"/><Relationship Id="rId5" Type="http://schemas.openxmlformats.org/officeDocument/2006/relationships/slideLayout" Target="../slideLayouts/slideLayout19.xml"/><Relationship Id="rId6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10.03629" TargetMode="External"/><Relationship Id="rId4" Type="http://schemas.openxmlformats.org/officeDocument/2006/relationships/hyperlink" Target="https://arxiv.org/pdf/2210.03629" TargetMode="External"/><Relationship Id="rId5" Type="http://schemas.openxmlformats.org/officeDocument/2006/relationships/hyperlink" Target="https://arxiv.org/pdf/2303.09014" TargetMode="External"/><Relationship Id="rId6" Type="http://schemas.openxmlformats.org/officeDocument/2006/relationships/hyperlink" Target="https://arxiv.org/pdf/2303.09014" TargetMode="External"/><Relationship Id="rId1" Type="http://schemas.openxmlformats.org/officeDocument/2006/relationships/image" Target="../media/image-19-1.png"/><Relationship Id="rId2" Type="http://schemas.openxmlformats.org/officeDocument/2006/relationships/image" Target="../media/image-19-2.png"/><Relationship Id="rId7" Type="http://schemas.openxmlformats.org/officeDocument/2006/relationships/slideLayout" Target="../slideLayouts/slideLayout20.xml"/><Relationship Id="rId8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arxiv.org/pdf/2303.11366" TargetMode="External"/><Relationship Id="rId4" Type="http://schemas.openxmlformats.org/officeDocument/2006/relationships/hyperlink" Target="http://arxiv.org/pdf/2303.11366" TargetMode="External"/><Relationship Id="rId1" Type="http://schemas.openxmlformats.org/officeDocument/2006/relationships/image" Target="../media/image-20-1.png"/><Relationship Id="rId2" Type="http://schemas.openxmlformats.org/officeDocument/2006/relationships/image" Target="../media/image-20-2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203.02155" TargetMode="External"/><Relationship Id="rId4" Type="http://schemas.openxmlformats.org/officeDocument/2006/relationships/hyperlink" Target="https://arxiv.org/pdf/2203.02155" TargetMode="External"/><Relationship Id="rId1" Type="http://schemas.openxmlformats.org/officeDocument/2006/relationships/image" Target="../media/image-21-1.png"/><Relationship Id="rId2" Type="http://schemas.openxmlformats.org/officeDocument/2006/relationships/image" Target="../media/image-21-2.png"/><Relationship Id="rId5" Type="http://schemas.openxmlformats.org/officeDocument/2006/relationships/slideLayout" Target="../slideLayouts/slideLayout22.xml"/><Relationship Id="rId6" Type="http://schemas.openxmlformats.org/officeDocument/2006/relationships/notesSlide" Target="../notesSlides/notesSlide2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hyperlink" Target="https://arxiv.org/pdf/2301.00234" TargetMode="External"/><Relationship Id="rId2" Type="http://schemas.openxmlformats.org/officeDocument/2006/relationships/hyperlink" Target="https://arxiv.org/pdf/2005.14165" TargetMode="External"/><Relationship Id="rId3" Type="http://schemas.openxmlformats.org/officeDocument/2006/relationships/hyperlink" Target="https://arxiv.org/pdf/2309.10687" TargetMode="External"/><Relationship Id="rId4" Type="http://schemas.openxmlformats.org/officeDocument/2006/relationships/hyperlink" Target="https://cloud.google.com/vertex-ai/generative-ai/docs/learn/prompts/system-instructions" TargetMode="External"/><Relationship Id="rId5" Type="http://schemas.openxmlformats.org/officeDocument/2006/relationships/hyperlink" Target="https://arxiv.org/pdf/2201.11903" TargetMode="External"/><Relationship Id="rId6" Type="http://schemas.openxmlformats.org/officeDocument/2006/relationships/hyperlink" Target="https://arxiv.org/pdf/2305.10601" TargetMode="External"/><Relationship Id="rId7" Type="http://schemas.openxmlformats.org/officeDocument/2006/relationships/hyperlink" Target="https://arxiv.org/pdf/2311.11482" TargetMode="External"/><Relationship Id="rId8" Type="http://schemas.openxmlformats.org/officeDocument/2006/relationships/hyperlink" Target="https://arxiv.org/pdf/2302.11520" TargetMode="External"/><Relationship Id="rId9" Type="http://schemas.openxmlformats.org/officeDocument/2006/relationships/hyperlink" Target="https://ai.meta.com/blog/retrieval-augmented-generation-streamlining-the-creation-of-intelligent-natural-language-processing-models/" TargetMode="External"/><Relationship Id="rId10" Type="http://schemas.openxmlformats.org/officeDocument/2006/relationships/hyperlink" Target="https://arxiv.org/pdf/2311.16452" TargetMode="External"/><Relationship Id="rId11" Type="http://schemas.openxmlformats.org/officeDocument/2006/relationships/slideLayout" Target="../slideLayouts/slideLayout4.xml"/><Relationship Id="rId12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6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1.00234" TargetMode="External"/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4" Type="http://schemas.openxmlformats.org/officeDocument/2006/relationships/slideLayout" Target="../slideLayouts/slideLayout7.xml"/><Relationship Id="rId5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rxiv.org/pdf/2005.14165" TargetMode="External"/><Relationship Id="rId1" Type="http://schemas.openxmlformats.org/officeDocument/2006/relationships/image" Target="../media/image-7-1.png"/><Relationship Id="rId3" Type="http://schemas.openxmlformats.org/officeDocument/2006/relationships/slideLayout" Target="../slideLayouts/slideLayout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arxiv.org/pdf/2309.10687" TargetMode="External"/><Relationship Id="rId1" Type="http://schemas.openxmlformats.org/officeDocument/2006/relationships/image" Target="../media/image-8-1.png"/><Relationship Id="rId2" Type="http://schemas.openxmlformats.org/officeDocument/2006/relationships/image" Target="../media/image-8-2.png"/><Relationship Id="rId4" Type="http://schemas.openxmlformats.org/officeDocument/2006/relationships/slideLayout" Target="../slideLayouts/slideLayout9.xml"/><Relationship Id="rId5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vertex-ai/generative-ai/docs/learn/prompts/system-instructions" TargetMode="External"/><Relationship Id="rId4" Type="http://schemas.openxmlformats.org/officeDocument/2006/relationships/hyperlink" Target="https://github.com/mustvlad/ChatGPT-System-Prompts" TargetMode="External"/><Relationship Id="rId1" Type="http://schemas.openxmlformats.org/officeDocument/2006/relationships/image" Target="../media/image-9-1.png"/><Relationship Id="rId2" Type="http://schemas.openxmlformats.org/officeDocument/2006/relationships/image" Target="../media/image-9-2.png"/><Relationship Id="rId5" Type="http://schemas.openxmlformats.org/officeDocument/2006/relationships/slideLayout" Target="../slideLayouts/slideLayout10.xml"/><Relationship Id="rId6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3200400"/>
            <a:ext cx="9947672" cy="9782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Week 2: Prompt Engineering</a:t>
            </a:r>
            <a:endParaRPr lang="en-US" sz="6150" dirty="0"/>
          </a:p>
        </p:txBody>
      </p:sp>
      <p:sp>
        <p:nvSpPr>
          <p:cNvPr id="3" name="Shape 1"/>
          <p:cNvSpPr/>
          <p:nvPr/>
        </p:nvSpPr>
        <p:spPr>
          <a:xfrm>
            <a:off x="793790" y="4649153"/>
            <a:ext cx="362903" cy="362903"/>
          </a:xfrm>
          <a:prstGeom prst="roundRect">
            <a:avLst>
              <a:gd name="adj" fmla="val 25194296"/>
            </a:avLst>
          </a:prstGeom>
          <a:noFill/>
          <a:ln w="7620">
            <a:solidFill>
              <a:srgbClr val="FFFFFF"/>
            </a:solidFill>
            <a:prstDash val="solid"/>
          </a:ln>
        </p:spPr>
      </p:sp>
      <p:pic>
        <p:nvPicPr>
          <p:cNvPr id="4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01410" y="4656773"/>
            <a:ext cx="347663" cy="34766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270040" y="4632246"/>
            <a:ext cx="2148007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3100"/>
              </a:lnSpc>
              <a:buNone/>
            </a:pPr>
            <a:r>
              <a:rPr lang="en-US" sz="2200" b="1" dirty="0">
                <a:solidFill>
                  <a:srgbClr val="2C2821"/>
                </a:solidFill>
                <a:latin typeface="Lora Bold" pitchFamily="34" charset="0"/>
                <a:ea typeface="Lora Bold" pitchFamily="34" charset="-122"/>
                <a:cs typeface="Lora Bold" pitchFamily="34" charset="-120"/>
              </a:rPr>
              <a:t>作者：Alwin Lin</a:t>
            </a: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00123" y="283488"/>
            <a:ext cx="4745236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91803"/>
            <a:ext cx="57276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 of Thought Prompting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2480905"/>
            <a:ext cx="57276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Chain-of-Thought Prompting Elicits Reasoning in Large Language Models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31660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Concept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375880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Encouraging step-by-step reasoning.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20100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464319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“Let’s do this step by step.”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08539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5527596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Dramatically increases the models' critically thinkig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633269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Example:</a:t>
            </a:r>
            <a:endParaRPr lang="en-US" sz="1750" dirty="0"/>
          </a:p>
        </p:txBody>
      </p:sp>
      <p:sp>
        <p:nvSpPr>
          <p:cNvPr id="13" name="Text 9"/>
          <p:cNvSpPr/>
          <p:nvPr/>
        </p:nvSpPr>
        <p:spPr>
          <a:xfrm>
            <a:off x="793790" y="677489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Reasoning tokens in GPT 4-o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1814751"/>
            <a:ext cx="6748105" cy="459998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44113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of Thought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3263265"/>
            <a:ext cx="57276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Tree of Thoughts: Deliberate Problem Solving with Large Language Models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09896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Structuring reasoning hierarchically.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54116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Extension of Chain of Thought.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98336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Voting systems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42555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Allows systems to back track in conversations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80960" y="1386840"/>
            <a:ext cx="6583680" cy="545592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665571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Prompting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3487698"/>
            <a:ext cx="57276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Meta Prompting for AI Systems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033123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Enhancements over few-shot prompting.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38224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Strategy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Effectively instructing the model to achieve desired outcomes.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2217063"/>
            <a:ext cx="6748105" cy="3795355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850356"/>
            <a:ext cx="57276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Large Language Models as Optimizers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421112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Concept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4653320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Using LLMs to optimize outputs through prompting strategies.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1272064"/>
            <a:ext cx="6748105" cy="5685353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573649"/>
            <a:ext cx="57276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Directional Stimulus Prompting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2962751"/>
            <a:ext cx="57276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Guiding Large Language Models via Directional Stimulus Prompting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79845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Concept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24064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Providing hints to guide AI responses.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682847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Effectively, RAG 0.5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125045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2" marL="10287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User provided prompts instead of vectors DB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930146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Effective for things that has a clear rubric and require keywords to be present.</a:t>
            </a: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5300" y="2762250"/>
            <a:ext cx="5715000" cy="2705100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97298"/>
            <a:ext cx="5727621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Retrieval-Augmented Generation (RAG)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3586401"/>
            <a:ext cx="57276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Retrieval-Augmented Generation for Knowledge-Intensive NLP Tasks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42210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Mechanism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86429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Information retrieval via vector search.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30649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Limitations in understanding implicit information.</a:t>
            </a:r>
            <a:endParaRPr lang="en-US" sz="175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2216825"/>
            <a:ext cx="6748105" cy="37958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38588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MedPrompt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2860715"/>
            <a:ext cx="57276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Can Generalist Foundation Models Outcompete Special-Purpose Tuning? Case Study in Medicine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69641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pPr algn="l"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this?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13861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very token intense method of prompting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58081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 are we talking about this?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02300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Prompting techniques and methods can mix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465207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One could potentially outperform fine tuned models with enough resource</a:t>
            </a:r>
            <a:endParaRPr lang="en-US" sz="175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71513" y="529352"/>
            <a:ext cx="4796790" cy="59959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700"/>
              </a:lnSpc>
              <a:buNone/>
            </a:pPr>
            <a:r>
              <a:rPr lang="en-US" sz="37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Now, your turn</a:t>
            </a:r>
            <a:endParaRPr lang="en-US" sz="3750" dirty="0"/>
          </a:p>
        </p:txBody>
      </p:sp>
      <p:pic>
        <p:nvPicPr>
          <p:cNvPr id="3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71513" y="1512689"/>
            <a:ext cx="13287375" cy="1918692"/>
          </a:xfrm>
          <a:prstGeom prst="rect">
            <a:avLst/>
          </a:prstGeom>
        </p:spPr>
      </p:pic>
      <p:pic>
        <p:nvPicPr>
          <p:cNvPr id="4" name="Image 1" descr="preencoded.png">
            <a:hlinkClick r:id="rId4" tooltip="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513" y="3647122"/>
            <a:ext cx="13287375" cy="1918692"/>
          </a:xfrm>
          <a:prstGeom prst="rect">
            <a:avLst/>
          </a:prstGeom>
        </p:spPr>
      </p:pic>
      <p:pic>
        <p:nvPicPr>
          <p:cNvPr id="5" name="Image 2" descr="preencoded.png">
            <a:hlinkClick r:id="rId6" tooltip="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513" y="5781556"/>
            <a:ext cx="13287375" cy="1918692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2216825"/>
            <a:ext cx="6748105" cy="3795832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289096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Graph RAG</a:t>
            </a:r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- RM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308288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Benefits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6" name="Text 2"/>
          <p:cNvSpPr/>
          <p:nvPr/>
        </p:nvSpPr>
        <p:spPr>
          <a:xfrm>
            <a:off x="793790" y="3525083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Capturing insights beyond traditional text analysis.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33018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e.g. Relationships, Groupings, Educations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77238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Issues: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214580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Graphs need to be generated by either LLMs humans</a:t>
            </a:r>
            <a:endParaRPr lang="en-US" sz="175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1899166"/>
            <a:ext cx="6748105" cy="4431268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065728"/>
            <a:ext cx="57276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ReAct Agents</a:t>
            </a:r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&amp; </a:t>
            </a:r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Automatic Multi-Step Reasoning and Tool Use</a:t>
            </a:r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- RM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3021806"/>
            <a:ext cx="5727621" cy="8708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REACT: SYNERGIZING REASONING AND ACTING IN LANGUAGE MODELS &amp; ART: Automatic multi-step reasoning and tool-use for large language models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147780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Capabilities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58997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Multi step reasoning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5032177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Acting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47437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Tool usage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91657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Real-world Impact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35877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Salesforce pivot to AgentForce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680096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Agent swarms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80849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Objectives</a:t>
            </a:r>
            <a:endParaRPr lang="en-US" sz="3550" dirty="0"/>
          </a:p>
        </p:txBody>
      </p:sp>
      <p:sp>
        <p:nvSpPr>
          <p:cNvPr id="3" name="Text 1"/>
          <p:cNvSpPr/>
          <p:nvPr/>
        </p:nvSpPr>
        <p:spPr>
          <a:xfrm>
            <a:off x="793790" y="400145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Understand key concepts in prompt engineering.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443651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Explore applications of various prompting techniques.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88584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Engage in collaborative problem-solving activities.</a:t>
            </a:r>
            <a:endParaRPr lang="en-US" sz="175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963811"/>
            <a:ext cx="6748105" cy="6301859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002274"/>
            <a:ext cx="5483066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Reflection Techniques</a:t>
            </a:r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-RM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2824401"/>
            <a:ext cx="57276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Reflexion: Language Agents with Verbal Reinforcement Learning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36982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 of Reflection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3812024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Encourages critical thinking about AI responses.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61712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Prototype of the baby AGI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05932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Issues: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501521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Does lead to loops that can not be automatically resolved</a:t>
            </a:r>
            <a:endParaRPr lang="en-US" sz="175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1610558"/>
            <a:ext cx="6748105" cy="500836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210866"/>
            <a:ext cx="5727621" cy="170092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Reinforcement Learning from Human Feedback (RLHF)</a:t>
            </a:r>
            <a:pPr indent="0" marL="0">
              <a:lnSpc>
                <a:spcPts val="4450"/>
              </a:lnSpc>
              <a:buNone/>
            </a:pPr>
            <a:r>
              <a:rPr lang="en-US" sz="3550" b="1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pPr indent="0" marL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- RM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3166943"/>
            <a:ext cx="57276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 language models to follow instructions with human feedback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400264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Mechanism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444484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The "Human in the loop"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887039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Importance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329238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Aligns model outputs with user preferences.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771436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Applications:</a:t>
            </a:r>
            <a:endParaRPr lang="en-US" sz="1750" dirty="0"/>
          </a:p>
        </p:txBody>
      </p:sp>
      <p:sp>
        <p:nvSpPr>
          <p:cNvPr id="11" name="Text 7"/>
          <p:cNvSpPr/>
          <p:nvPr/>
        </p:nvSpPr>
        <p:spPr>
          <a:xfrm>
            <a:off x="793790" y="621363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Thumbs up/thumbs down feedback system.</a:t>
            </a:r>
            <a:endParaRPr lang="en-US" sz="1750" dirty="0"/>
          </a:p>
        </p:txBody>
      </p:sp>
      <p:sp>
        <p:nvSpPr>
          <p:cNvPr id="12" name="Text 8"/>
          <p:cNvSpPr/>
          <p:nvPr/>
        </p:nvSpPr>
        <p:spPr>
          <a:xfrm>
            <a:off x="793790" y="665583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Google's Gemini got lapped by GPT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44518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Table of context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573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1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Context Learning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Few shot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Echo Prompting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Prompts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3422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5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Chain of thought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599521" y="357342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6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Tree of thought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599521" y="4015621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7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Meta prompting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 </a:t>
            </a:r>
            <a:endParaRPr lang="en-US" sz="1750" dirty="0"/>
          </a:p>
        </p:txBody>
      </p:sp>
      <p:sp>
        <p:nvSpPr>
          <p:cNvPr id="10" name="Text 8"/>
          <p:cNvSpPr/>
          <p:nvPr/>
        </p:nvSpPr>
        <p:spPr>
          <a:xfrm>
            <a:off x="7599521" y="4457819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8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Directional stimulus prompting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599521" y="4900017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9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Retrieval Augmented Generation</a:t>
            </a:r>
            <a:endParaRPr lang="en-US" sz="1750" dirty="0"/>
          </a:p>
        </p:txBody>
      </p:sp>
      <p:sp>
        <p:nvSpPr>
          <p:cNvPr id="12" name="Text 10"/>
          <p:cNvSpPr/>
          <p:nvPr/>
        </p:nvSpPr>
        <p:spPr>
          <a:xfrm>
            <a:off x="7599521" y="5342215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10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Medprompt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0359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What are LLMs? 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19837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Key Components</a:t>
            </a:r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2816423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Neural Networks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LLMs use deep learning techniques, particularly transformer architectures, which consist of multiple layers (embedding, attention, feedforward).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362152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Training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They are trained on huge datasets using self-supervised learning to recognize patterns and relationships in text.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460248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Do They Work?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93790" y="522053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Font typeface="+mj-lt"/>
              <a:buAutoNum type="arabicPeriod" startAt="1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Input Processing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LLMs receive text input and convert it into numerical representations (embeddings).</a:t>
            </a:r>
            <a:endParaRPr lang="en-US" sz="1750" dirty="0"/>
          </a:p>
        </p:txBody>
      </p:sp>
      <p:sp>
        <p:nvSpPr>
          <p:cNvPr id="8" name="Text 6"/>
          <p:cNvSpPr/>
          <p:nvPr/>
        </p:nvSpPr>
        <p:spPr>
          <a:xfrm>
            <a:off x="793790" y="56627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Font typeface="+mj-lt"/>
              <a:buAutoNum type="arabicPeriod" startAt="2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Context Understanding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Using attention mechanisms, they focus on relevant parts of the input to generate context-aware responses.</a:t>
            </a:r>
            <a:endParaRPr lang="en-US" sz="1750" dirty="0"/>
          </a:p>
        </p:txBody>
      </p:sp>
      <p:sp>
        <p:nvSpPr>
          <p:cNvPr id="9" name="Text 7"/>
          <p:cNvSpPr/>
          <p:nvPr/>
        </p:nvSpPr>
        <p:spPr>
          <a:xfrm>
            <a:off x="793790" y="6467832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Font typeface="+mj-lt"/>
              <a:buAutoNum type="arabicPeriod" startAt="3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Output Generation</a:t>
            </a:r>
            <a:pPr algn="l" lvl="1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The model predicts the next word or phrase based on learned patterns, producing coherent text outputs.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187779"/>
            <a:ext cx="6515695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233E32"/>
                </a:solidFill>
                <a:latin typeface="Alice" pitchFamily="34" charset="0"/>
                <a:ea typeface="Alice" pitchFamily="34" charset="-122"/>
                <a:cs typeface="Alice" pitchFamily="34" charset="-120"/>
              </a:rPr>
              <a:t>What does it mean for us?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23672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LLMs is effectively a very powerful auto fill machine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678918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Ask the right question, and get the right response.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688" y="2440067"/>
            <a:ext cx="6748105" cy="3349347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2183725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 context learning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3005852"/>
            <a:ext cx="57276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 Survey on In-context Learning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551277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Definition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399347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Providing a prompt without any examples.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43567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Application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4877872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Useful for straightforward queries where context is clear.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568297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Useful for looking up quick facts/articles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98688" y="2963704"/>
            <a:ext cx="6748105" cy="230219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95239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2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Few shot prompting</a:t>
            </a:r>
            <a:endParaRPr lang="en-US" sz="3550" dirty="0"/>
          </a:p>
        </p:txBody>
      </p:sp>
      <p:sp>
        <p:nvSpPr>
          <p:cNvPr id="4" name="Text 1"/>
          <p:cNvSpPr/>
          <p:nvPr/>
        </p:nvSpPr>
        <p:spPr>
          <a:xfrm>
            <a:off x="793790" y="3746183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Few-Shot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Offering multiple examples for better context.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551283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Use Cases</a:t>
            </a:r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: Enhancing response accuracy in complex tasks.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72080" y="283488"/>
            <a:ext cx="5801439" cy="7662624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857137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Echo Promping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2679263"/>
            <a:ext cx="5727621" cy="58054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EchoPrompt: Instructing the Model to Rephrase Queries for Improved In-context Learning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3514963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is it?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3957161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Effectively speaking, asking the LLM to rethink a given problem again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4762262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How do I use it?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5204460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"Let's repeat the question and also think step by step"</a:t>
            </a:r>
            <a:endParaRPr lang="en-US" sz="1750" dirty="0"/>
          </a:p>
        </p:txBody>
      </p:sp>
      <p:sp>
        <p:nvSpPr>
          <p:cNvPr id="10" name="Text 6"/>
          <p:cNvSpPr/>
          <p:nvPr/>
        </p:nvSpPr>
        <p:spPr>
          <a:xfrm>
            <a:off x="793790" y="6009561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"Read the question again"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315200" y="0"/>
            <a:ext cx="7315200" cy="82296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98807" y="2514957"/>
            <a:ext cx="6747986" cy="3199686"/>
          </a:xfrm>
          <a:prstGeom prst="rect">
            <a:avLst/>
          </a:prstGeom>
        </p:spPr>
      </p:pic>
      <p:sp>
        <p:nvSpPr>
          <p:cNvPr id="4" name="Text 0"/>
          <p:cNvSpPr/>
          <p:nvPr/>
        </p:nvSpPr>
        <p:spPr>
          <a:xfrm>
            <a:off x="793790" y="1381363"/>
            <a:ext cx="4536519" cy="566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4450"/>
              </a:lnSpc>
              <a:buNone/>
            </a:pPr>
            <a:r>
              <a:rPr lang="en-US" sz="3550" u="sng" dirty="0">
                <a:solidFill>
                  <a:srgbClr val="1B5F39"/>
                </a:solidFill>
                <a:latin typeface="Alice" pitchFamily="34" charset="0"/>
                <a:ea typeface="Alice" pitchFamily="34" charset="-122"/>
                <a:cs typeface="Alice" pitchFamily="34" charset="-120"/>
                <a:hlinkClick r:id="rId3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System Instructions</a:t>
            </a:r>
            <a:endParaRPr lang="en-US" sz="3550" dirty="0"/>
          </a:p>
        </p:txBody>
      </p:sp>
      <p:sp>
        <p:nvSpPr>
          <p:cNvPr id="5" name="Text 1"/>
          <p:cNvSpPr/>
          <p:nvPr/>
        </p:nvSpPr>
        <p:spPr>
          <a:xfrm>
            <a:off x="793790" y="2203490"/>
            <a:ext cx="5727621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250"/>
              </a:lnSpc>
              <a:buNone/>
            </a:pPr>
            <a:r>
              <a:rPr lang="en-US" sz="1400" u="sng" dirty="0">
                <a:solidFill>
                  <a:srgbClr val="1B5F39"/>
                </a:solidFill>
                <a:latin typeface="Lora" pitchFamily="34" charset="0"/>
                <a:ea typeface="Lora" pitchFamily="34" charset="-122"/>
                <a:cs typeface="Lora" pitchFamily="34" charset="-120"/>
                <a:hlinkClick r:id="rId4" invalidUrl="" action="" tgtFrame="" tooltip="" history="1" highlightClick="0" endSnd="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List of System prompts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793790" y="2748915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Why</a:t>
            </a:r>
            <a:endParaRPr lang="en-US" sz="1750" dirty="0"/>
          </a:p>
        </p:txBody>
      </p:sp>
      <p:sp>
        <p:nvSpPr>
          <p:cNvPr id="7" name="Text 3"/>
          <p:cNvSpPr/>
          <p:nvPr/>
        </p:nvSpPr>
        <p:spPr>
          <a:xfrm>
            <a:off x="793790" y="3191113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Using system prompts could lead to more favorable results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93790" y="3996214"/>
            <a:ext cx="57276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lvl="1" marL="685800" indent="-342900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Roles could "Stimulate" certain areas of the LLM networks</a:t>
            </a:r>
            <a:endParaRPr lang="en-US" sz="1750" dirty="0"/>
          </a:p>
        </p:txBody>
      </p:sp>
      <p:sp>
        <p:nvSpPr>
          <p:cNvPr id="9" name="Text 5"/>
          <p:cNvSpPr/>
          <p:nvPr/>
        </p:nvSpPr>
        <p:spPr>
          <a:xfrm>
            <a:off x="793790" y="4801314"/>
            <a:ext cx="57276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marL="342900" indent="-342900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2C2821"/>
                </a:solidFill>
                <a:latin typeface="Lora" pitchFamily="34" charset="0"/>
                <a:ea typeface="Lora" pitchFamily="34" charset="-122"/>
                <a:cs typeface="Lora" pitchFamily="34" charset="-120"/>
              </a:rPr>
              <a:t>What does it look like?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793790" y="5419368"/>
            <a:ext cx="5727621" cy="1428750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11" name="Shape 7"/>
          <p:cNvSpPr/>
          <p:nvPr/>
        </p:nvSpPr>
        <p:spPr>
          <a:xfrm>
            <a:off x="782479" y="5419368"/>
            <a:ext cx="5750243" cy="1428750"/>
          </a:xfrm>
          <a:prstGeom prst="roundRect">
            <a:avLst>
              <a:gd name="adj" fmla="val 2381"/>
            </a:avLst>
          </a:prstGeom>
          <a:solidFill>
            <a:srgbClr val="D7F4E4"/>
          </a:solidFill>
          <a:ln/>
        </p:spPr>
      </p:sp>
      <p:sp>
        <p:nvSpPr>
          <p:cNvPr id="12" name="Text 8"/>
          <p:cNvSpPr/>
          <p:nvPr/>
        </p:nvSpPr>
        <p:spPr>
          <a:xfrm>
            <a:off x="1009293" y="5589389"/>
            <a:ext cx="5296614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2C2821"/>
                </a:solidFill>
                <a:highlight>
                  <a:srgbClr val="D7F4E4"/>
                </a:highlight>
                <a:latin typeface="Consolas" pitchFamily="34" charset="0"/>
                <a:ea typeface="Consolas" pitchFamily="34" charset="-122"/>
                <a:cs typeface="Consolas" pitchFamily="34" charset="-120"/>
              </a:rPr>
              <a:t>You are a friendly AI agent who can provide assistance to the customer regarding their recent order.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21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4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2024-12-14T01:03:30Z</dcterms:created>
  <dcterms:modified xsi:type="dcterms:W3CDTF">2024-12-14T01:03:30Z</dcterms:modified>
</cp:coreProperties>
</file>